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333" r:id="rId4"/>
    <p:sldId id="306" r:id="rId5"/>
    <p:sldId id="266" r:id="rId6"/>
    <p:sldId id="338" r:id="rId7"/>
    <p:sldId id="341" r:id="rId8"/>
    <p:sldId id="334" r:id="rId9"/>
    <p:sldId id="339" r:id="rId10"/>
    <p:sldId id="340" r:id="rId11"/>
    <p:sldId id="342" r:id="rId12"/>
    <p:sldId id="343" r:id="rId13"/>
    <p:sldId id="344" r:id="rId14"/>
    <p:sldId id="345" r:id="rId15"/>
    <p:sldId id="346" r:id="rId16"/>
    <p:sldId id="3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DA44F"/>
    <a:srgbClr val="FF33CC"/>
    <a:srgbClr val="CBA24E"/>
    <a:srgbClr val="252766"/>
    <a:srgbClr val="FFC000"/>
    <a:srgbClr val="5B9BD5"/>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3" autoAdjust="0"/>
    <p:restoredTop sz="94660"/>
  </p:normalViewPr>
  <p:slideViewPr>
    <p:cSldViewPr snapToGrid="0" showGuides="1">
      <p:cViewPr varScale="1">
        <p:scale>
          <a:sx n="59" d="100"/>
          <a:sy n="59" d="100"/>
        </p:scale>
        <p:origin x="884" y="5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6E1AB-D439-4CCD-87BD-A36289F5F19E}" type="doc">
      <dgm:prSet loTypeId="urn:diagrams.loki3.com/VaryingWidthList" loCatId="list" qsTypeId="urn:microsoft.com/office/officeart/2005/8/quickstyle/simple5" qsCatId="simple" csTypeId="urn:microsoft.com/office/officeart/2005/8/colors/accent4_5" csCatId="accent4" phldr="1"/>
      <dgm:spPr/>
      <dgm:t>
        <a:bodyPr/>
        <a:lstStyle/>
        <a:p>
          <a:endParaRPr lang="en-US"/>
        </a:p>
      </dgm:t>
    </dgm:pt>
    <dgm:pt modelId="{9EC16452-607C-40EA-B741-D536A1AC17B3}">
      <dgm:prSet phldrT="[Text]" phldr="0"/>
      <dgm:spPr/>
      <dgm:t>
        <a:bodyPr/>
        <a:lstStyle/>
        <a:p>
          <a:r>
            <a:rPr lang="en-US" b="1" dirty="0">
              <a:latin typeface="Candara" panose="020E0502030303020204" pitchFamily="34" charset="0"/>
            </a:rPr>
            <a:t>Map Amendment</a:t>
          </a:r>
        </a:p>
      </dgm:t>
    </dgm:pt>
    <dgm:pt modelId="{0F796841-F051-47E7-BC43-3E8B49A4445E}" type="parTrans" cxnId="{A1406DA2-1A91-4A74-A2F7-E481C14FCC32}">
      <dgm:prSet/>
      <dgm:spPr/>
      <dgm:t>
        <a:bodyPr/>
        <a:lstStyle/>
        <a:p>
          <a:endParaRPr lang="en-US"/>
        </a:p>
      </dgm:t>
    </dgm:pt>
    <dgm:pt modelId="{53C4BAE2-16C1-475A-A7F1-88DC72724ACD}" type="sibTrans" cxnId="{A1406DA2-1A91-4A74-A2F7-E481C14FCC32}">
      <dgm:prSet/>
      <dgm:spPr/>
      <dgm:t>
        <a:bodyPr/>
        <a:lstStyle/>
        <a:p>
          <a:endParaRPr lang="en-US"/>
        </a:p>
      </dgm:t>
    </dgm:pt>
    <dgm:pt modelId="{A4D2F34B-7996-474B-84A0-D684A703685A}">
      <dgm:prSet phldrT="[Text]" phldr="0"/>
      <dgm:spPr/>
      <dgm:t>
        <a:bodyPr/>
        <a:lstStyle/>
        <a:p>
          <a:r>
            <a:rPr lang="en-US" b="1" dirty="0">
              <a:latin typeface="Candara" panose="020E0502030303020204" pitchFamily="34" charset="0"/>
            </a:rPr>
            <a:t>Text Amendment</a:t>
          </a:r>
        </a:p>
      </dgm:t>
    </dgm:pt>
    <dgm:pt modelId="{0C2E4536-8F17-4DF2-9604-7D6F8D12BF11}" type="parTrans" cxnId="{E6D7F31A-BB44-4834-9116-75725408131D}">
      <dgm:prSet/>
      <dgm:spPr/>
      <dgm:t>
        <a:bodyPr/>
        <a:lstStyle/>
        <a:p>
          <a:endParaRPr lang="en-US"/>
        </a:p>
      </dgm:t>
    </dgm:pt>
    <dgm:pt modelId="{C979EE98-3F71-45C2-A421-5C3283963AB5}" type="sibTrans" cxnId="{E6D7F31A-BB44-4834-9116-75725408131D}">
      <dgm:prSet/>
      <dgm:spPr/>
      <dgm:t>
        <a:bodyPr/>
        <a:lstStyle/>
        <a:p>
          <a:endParaRPr lang="en-US"/>
        </a:p>
      </dgm:t>
    </dgm:pt>
    <dgm:pt modelId="{20F144D8-B45E-4C37-B52C-3E026F97B79A}">
      <dgm:prSet phldrT="[Text]" phldr="0"/>
      <dgm:spPr/>
      <dgm:t>
        <a:bodyPr/>
        <a:lstStyle/>
        <a:p>
          <a:r>
            <a:rPr lang="en-US" b="1" dirty="0">
              <a:latin typeface="Candara" panose="020E0502030303020204" pitchFamily="34" charset="0"/>
            </a:rPr>
            <a:t>Ordinance Replacement</a:t>
          </a:r>
        </a:p>
      </dgm:t>
    </dgm:pt>
    <dgm:pt modelId="{4F202F63-515A-4E2E-AB72-590519058DEA}" type="parTrans" cxnId="{16A208AC-4A97-46CC-9777-1C4F75F85313}">
      <dgm:prSet/>
      <dgm:spPr/>
      <dgm:t>
        <a:bodyPr/>
        <a:lstStyle/>
        <a:p>
          <a:endParaRPr lang="en-US"/>
        </a:p>
      </dgm:t>
    </dgm:pt>
    <dgm:pt modelId="{C8DF8D32-1856-465D-BCBA-F3AA5DADF660}" type="sibTrans" cxnId="{16A208AC-4A97-46CC-9777-1C4F75F85313}">
      <dgm:prSet/>
      <dgm:spPr/>
      <dgm:t>
        <a:bodyPr/>
        <a:lstStyle/>
        <a:p>
          <a:endParaRPr lang="en-US"/>
        </a:p>
      </dgm:t>
    </dgm:pt>
    <dgm:pt modelId="{D37476DE-9E0B-4C9D-8379-823D0C62C131}" type="pres">
      <dgm:prSet presAssocID="{BB96E1AB-D439-4CCD-87BD-A36289F5F19E}" presName="Name0" presStyleCnt="0">
        <dgm:presLayoutVars>
          <dgm:resizeHandles/>
        </dgm:presLayoutVars>
      </dgm:prSet>
      <dgm:spPr/>
    </dgm:pt>
    <dgm:pt modelId="{2F93F290-EFC7-42A4-9FA6-5B4F82B07717}" type="pres">
      <dgm:prSet presAssocID="{9EC16452-607C-40EA-B741-D536A1AC17B3}" presName="text" presStyleLbl="node1" presStyleIdx="0" presStyleCnt="3" custScaleX="133930">
        <dgm:presLayoutVars>
          <dgm:bulletEnabled val="1"/>
        </dgm:presLayoutVars>
      </dgm:prSet>
      <dgm:spPr/>
    </dgm:pt>
    <dgm:pt modelId="{4AF2A477-0795-4113-A784-DB075C49FAA6}" type="pres">
      <dgm:prSet presAssocID="{53C4BAE2-16C1-475A-A7F1-88DC72724ACD}" presName="space" presStyleCnt="0"/>
      <dgm:spPr/>
    </dgm:pt>
    <dgm:pt modelId="{9D7C24CE-3796-4521-B803-E040FEB24BF7}" type="pres">
      <dgm:prSet presAssocID="{A4D2F34B-7996-474B-84A0-D684A703685A}" presName="text" presStyleLbl="node1" presStyleIdx="1" presStyleCnt="3" custScaleX="135964">
        <dgm:presLayoutVars>
          <dgm:bulletEnabled val="1"/>
        </dgm:presLayoutVars>
      </dgm:prSet>
      <dgm:spPr/>
    </dgm:pt>
    <dgm:pt modelId="{59409CBE-9552-4318-AD88-DCBB10C0B5AB}" type="pres">
      <dgm:prSet presAssocID="{C979EE98-3F71-45C2-A421-5C3283963AB5}" presName="space" presStyleCnt="0"/>
      <dgm:spPr/>
    </dgm:pt>
    <dgm:pt modelId="{8D563AC9-C697-4FC0-88CE-100C3D45168F}" type="pres">
      <dgm:prSet presAssocID="{20F144D8-B45E-4C37-B52C-3E026F97B79A}" presName="text" presStyleLbl="node1" presStyleIdx="2" presStyleCnt="3">
        <dgm:presLayoutVars>
          <dgm:bulletEnabled val="1"/>
        </dgm:presLayoutVars>
      </dgm:prSet>
      <dgm:spPr/>
    </dgm:pt>
  </dgm:ptLst>
  <dgm:cxnLst>
    <dgm:cxn modelId="{E6D7F31A-BB44-4834-9116-75725408131D}" srcId="{BB96E1AB-D439-4CCD-87BD-A36289F5F19E}" destId="{A4D2F34B-7996-474B-84A0-D684A703685A}" srcOrd="1" destOrd="0" parTransId="{0C2E4536-8F17-4DF2-9604-7D6F8D12BF11}" sibTransId="{C979EE98-3F71-45C2-A421-5C3283963AB5}"/>
    <dgm:cxn modelId="{D34C2A44-1B9A-4D3E-81E5-79CFA7F6AA56}" type="presOf" srcId="{BB96E1AB-D439-4CCD-87BD-A36289F5F19E}" destId="{D37476DE-9E0B-4C9D-8379-823D0C62C131}" srcOrd="0" destOrd="0" presId="urn:diagrams.loki3.com/VaryingWidthList"/>
    <dgm:cxn modelId="{9418CD54-FDAE-4203-94A3-04E326255043}" type="presOf" srcId="{A4D2F34B-7996-474B-84A0-D684A703685A}" destId="{9D7C24CE-3796-4521-B803-E040FEB24BF7}" srcOrd="0" destOrd="0" presId="urn:diagrams.loki3.com/VaryingWidthList"/>
    <dgm:cxn modelId="{A1406DA2-1A91-4A74-A2F7-E481C14FCC32}" srcId="{BB96E1AB-D439-4CCD-87BD-A36289F5F19E}" destId="{9EC16452-607C-40EA-B741-D536A1AC17B3}" srcOrd="0" destOrd="0" parTransId="{0F796841-F051-47E7-BC43-3E8B49A4445E}" sibTransId="{53C4BAE2-16C1-475A-A7F1-88DC72724ACD}"/>
    <dgm:cxn modelId="{16A208AC-4A97-46CC-9777-1C4F75F85313}" srcId="{BB96E1AB-D439-4CCD-87BD-A36289F5F19E}" destId="{20F144D8-B45E-4C37-B52C-3E026F97B79A}" srcOrd="2" destOrd="0" parTransId="{4F202F63-515A-4E2E-AB72-590519058DEA}" sibTransId="{C8DF8D32-1856-465D-BCBA-F3AA5DADF660}"/>
    <dgm:cxn modelId="{6A474AB7-AB71-40F1-B42D-79D3B3F9A59C}" type="presOf" srcId="{9EC16452-607C-40EA-B741-D536A1AC17B3}" destId="{2F93F290-EFC7-42A4-9FA6-5B4F82B07717}" srcOrd="0" destOrd="0" presId="urn:diagrams.loki3.com/VaryingWidthList"/>
    <dgm:cxn modelId="{C64095E6-3EB8-4DAE-9990-72E12565CCED}" type="presOf" srcId="{20F144D8-B45E-4C37-B52C-3E026F97B79A}" destId="{8D563AC9-C697-4FC0-88CE-100C3D45168F}" srcOrd="0" destOrd="0" presId="urn:diagrams.loki3.com/VaryingWidthList"/>
    <dgm:cxn modelId="{CB169948-4FAB-4685-BF5D-E401E50579C7}" type="presParOf" srcId="{D37476DE-9E0B-4C9D-8379-823D0C62C131}" destId="{2F93F290-EFC7-42A4-9FA6-5B4F82B07717}" srcOrd="0" destOrd="0" presId="urn:diagrams.loki3.com/VaryingWidthList"/>
    <dgm:cxn modelId="{7CBC6CD0-D299-477E-8857-3482F0D828BC}" type="presParOf" srcId="{D37476DE-9E0B-4C9D-8379-823D0C62C131}" destId="{4AF2A477-0795-4113-A784-DB075C49FAA6}" srcOrd="1" destOrd="0" presId="urn:diagrams.loki3.com/VaryingWidthList"/>
    <dgm:cxn modelId="{3E1477C2-349C-49A2-9A5F-811EF31B48E2}" type="presParOf" srcId="{D37476DE-9E0B-4C9D-8379-823D0C62C131}" destId="{9D7C24CE-3796-4521-B803-E040FEB24BF7}" srcOrd="2" destOrd="0" presId="urn:diagrams.loki3.com/VaryingWidthList"/>
    <dgm:cxn modelId="{36E1303F-2508-4A1D-9986-1B372EE5EF88}" type="presParOf" srcId="{D37476DE-9E0B-4C9D-8379-823D0C62C131}" destId="{59409CBE-9552-4318-AD88-DCBB10C0B5AB}" srcOrd="3" destOrd="0" presId="urn:diagrams.loki3.com/VaryingWidthList"/>
    <dgm:cxn modelId="{E87E70C5-01A9-4045-9E4E-E90F3F8522BC}" type="presParOf" srcId="{D37476DE-9E0B-4C9D-8379-823D0C62C131}" destId="{8D563AC9-C697-4FC0-88CE-100C3D45168F}"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3F290-EFC7-42A4-9FA6-5B4F82B07717}">
      <dsp:nvSpPr>
        <dsp:cNvPr id="0" name=""/>
        <dsp:cNvSpPr/>
      </dsp:nvSpPr>
      <dsp:spPr>
        <a:xfrm>
          <a:off x="861212" y="2124"/>
          <a:ext cx="8793174" cy="1402286"/>
        </a:xfrm>
        <a:prstGeom prst="rect">
          <a:avLst/>
        </a:prstGeom>
        <a:gradFill rotWithShape="0">
          <a:gsLst>
            <a:gs pos="0">
              <a:schemeClr val="accent4">
                <a:alpha val="90000"/>
                <a:hueOff val="0"/>
                <a:satOff val="0"/>
                <a:lumOff val="0"/>
                <a:alphaOff val="0"/>
                <a:satMod val="103000"/>
                <a:lumMod val="102000"/>
                <a:tint val="94000"/>
              </a:schemeClr>
            </a:gs>
            <a:gs pos="50000">
              <a:schemeClr val="accent4">
                <a:alpha val="90000"/>
                <a:hueOff val="0"/>
                <a:satOff val="0"/>
                <a:lumOff val="0"/>
                <a:alphaOff val="0"/>
                <a:satMod val="110000"/>
                <a:lumMod val="100000"/>
                <a:shade val="100000"/>
              </a:schemeClr>
            </a:gs>
            <a:gs pos="100000">
              <a:schemeClr val="accent4">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b="1" kern="1200" dirty="0">
              <a:latin typeface="Candara" panose="020E0502030303020204" pitchFamily="34" charset="0"/>
            </a:rPr>
            <a:t>Map Amendment</a:t>
          </a:r>
        </a:p>
      </dsp:txBody>
      <dsp:txXfrm>
        <a:off x="861212" y="2124"/>
        <a:ext cx="8793174" cy="1402286"/>
      </dsp:txXfrm>
    </dsp:sp>
    <dsp:sp modelId="{9D7C24CE-3796-4521-B803-E040FEB24BF7}">
      <dsp:nvSpPr>
        <dsp:cNvPr id="0" name=""/>
        <dsp:cNvSpPr/>
      </dsp:nvSpPr>
      <dsp:spPr>
        <a:xfrm>
          <a:off x="852566" y="1474525"/>
          <a:ext cx="8810467" cy="1402286"/>
        </a:xfrm>
        <a:prstGeom prst="rect">
          <a:avLst/>
        </a:prstGeom>
        <a:gradFill rotWithShape="0">
          <a:gsLst>
            <a:gs pos="0">
              <a:schemeClr val="accent4">
                <a:alpha val="90000"/>
                <a:hueOff val="0"/>
                <a:satOff val="0"/>
                <a:lumOff val="0"/>
                <a:alphaOff val="-20000"/>
                <a:satMod val="103000"/>
                <a:lumMod val="102000"/>
                <a:tint val="94000"/>
              </a:schemeClr>
            </a:gs>
            <a:gs pos="50000">
              <a:schemeClr val="accent4">
                <a:alpha val="90000"/>
                <a:hueOff val="0"/>
                <a:satOff val="0"/>
                <a:lumOff val="0"/>
                <a:alphaOff val="-20000"/>
                <a:satMod val="110000"/>
                <a:lumMod val="100000"/>
                <a:shade val="100000"/>
              </a:schemeClr>
            </a:gs>
            <a:gs pos="100000">
              <a:schemeClr val="accent4">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b="1" kern="1200" dirty="0">
              <a:latin typeface="Candara" panose="020E0502030303020204" pitchFamily="34" charset="0"/>
            </a:rPr>
            <a:t>Text Amendment</a:t>
          </a:r>
        </a:p>
      </dsp:txBody>
      <dsp:txXfrm>
        <a:off x="852566" y="1474525"/>
        <a:ext cx="8810467" cy="1402286"/>
      </dsp:txXfrm>
    </dsp:sp>
    <dsp:sp modelId="{8D563AC9-C697-4FC0-88CE-100C3D45168F}">
      <dsp:nvSpPr>
        <dsp:cNvPr id="0" name=""/>
        <dsp:cNvSpPr/>
      </dsp:nvSpPr>
      <dsp:spPr>
        <a:xfrm>
          <a:off x="847799" y="2946926"/>
          <a:ext cx="8820000" cy="1402286"/>
        </a:xfrm>
        <a:prstGeom prst="rect">
          <a:avLst/>
        </a:prstGeom>
        <a:gradFill rotWithShape="0">
          <a:gsLst>
            <a:gs pos="0">
              <a:schemeClr val="accent4">
                <a:alpha val="90000"/>
                <a:hueOff val="0"/>
                <a:satOff val="0"/>
                <a:lumOff val="0"/>
                <a:alphaOff val="-40000"/>
                <a:satMod val="103000"/>
                <a:lumMod val="102000"/>
                <a:tint val="94000"/>
              </a:schemeClr>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b="1" kern="1200" dirty="0">
              <a:latin typeface="Candara" panose="020E0502030303020204" pitchFamily="34" charset="0"/>
            </a:rPr>
            <a:t>Ordinance Replacement</a:t>
          </a:r>
        </a:p>
      </dsp:txBody>
      <dsp:txXfrm>
        <a:off x="847799" y="2946926"/>
        <a:ext cx="8820000" cy="140228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93BC7-E5B7-4CF9-B77B-6A72723F986B}"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54D0C-D48A-4B05-9D8F-931F6C012F85}" type="slidenum">
              <a:rPr lang="en-US" smtClean="0"/>
              <a:t>‹#›</a:t>
            </a:fld>
            <a:endParaRPr lang="en-US"/>
          </a:p>
        </p:txBody>
      </p:sp>
    </p:spTree>
    <p:extLst>
      <p:ext uri="{BB962C8B-B14F-4D97-AF65-F5344CB8AC3E}">
        <p14:creationId xmlns:p14="http://schemas.microsoft.com/office/powerpoint/2010/main" val="9101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amendment = rezoning; text amendment may be change of text or partial repeal (repeal of sections/subsections/paragraphs)</a:t>
            </a:r>
          </a:p>
        </p:txBody>
      </p:sp>
      <p:sp>
        <p:nvSpPr>
          <p:cNvPr id="4" name="Slide Number Placeholder 3"/>
          <p:cNvSpPr>
            <a:spLocks noGrp="1"/>
          </p:cNvSpPr>
          <p:nvPr>
            <p:ph type="sldNum" sz="quarter" idx="5"/>
          </p:nvPr>
        </p:nvSpPr>
        <p:spPr/>
        <p:txBody>
          <a:bodyPr/>
          <a:lstStyle/>
          <a:p>
            <a:fld id="{E6054D0C-D48A-4B05-9D8F-931F6C012F85}" type="slidenum">
              <a:rPr lang="en-US" smtClean="0"/>
              <a:t>4</a:t>
            </a:fld>
            <a:endParaRPr lang="en-US"/>
          </a:p>
        </p:txBody>
      </p:sp>
    </p:spTree>
    <p:extLst>
      <p:ext uri="{BB962C8B-B14F-4D97-AF65-F5344CB8AC3E}">
        <p14:creationId xmlns:p14="http://schemas.microsoft.com/office/powerpoint/2010/main" val="36682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054D0C-D48A-4B05-9D8F-931F6C012F85}" type="slidenum">
              <a:rPr lang="en-US" smtClean="0"/>
              <a:t>7</a:t>
            </a:fld>
            <a:endParaRPr lang="en-US"/>
          </a:p>
        </p:txBody>
      </p:sp>
    </p:spTree>
    <p:extLst>
      <p:ext uri="{BB962C8B-B14F-4D97-AF65-F5344CB8AC3E}">
        <p14:creationId xmlns:p14="http://schemas.microsoft.com/office/powerpoint/2010/main" val="20395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9FA0EC-71ED-42CC-B7E4-0D7187EE4AB6}"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60570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FA0EC-71ED-42CC-B7E4-0D7187EE4AB6}"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307245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FA0EC-71ED-42CC-B7E4-0D7187EE4AB6}"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26025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FA0EC-71ED-42CC-B7E4-0D7187EE4AB6}"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176201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9FA0EC-71ED-42CC-B7E4-0D7187EE4AB6}"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80933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9FA0EC-71ED-42CC-B7E4-0D7187EE4AB6}"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227475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9FA0EC-71ED-42CC-B7E4-0D7187EE4AB6}"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149233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9FA0EC-71ED-42CC-B7E4-0D7187EE4AB6}"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225166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FA0EC-71ED-42CC-B7E4-0D7187EE4AB6}"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398442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9FA0EC-71ED-42CC-B7E4-0D7187EE4AB6}"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258331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9FA0EC-71ED-42CC-B7E4-0D7187EE4AB6}"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E6F9E-4609-483D-8EC5-1DFF1EA7FD20}" type="slidenum">
              <a:rPr lang="en-US" smtClean="0"/>
              <a:t>‹#›</a:t>
            </a:fld>
            <a:endParaRPr lang="en-US"/>
          </a:p>
        </p:txBody>
      </p:sp>
    </p:spTree>
    <p:extLst>
      <p:ext uri="{BB962C8B-B14F-4D97-AF65-F5344CB8AC3E}">
        <p14:creationId xmlns:p14="http://schemas.microsoft.com/office/powerpoint/2010/main" val="4332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FA0EC-71ED-42CC-B7E4-0D7187EE4AB6}"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E6F9E-4609-483D-8EC5-1DFF1EA7FD20}" type="slidenum">
              <a:rPr lang="en-US" smtClean="0"/>
              <a:t>‹#›</a:t>
            </a:fld>
            <a:endParaRPr lang="en-US"/>
          </a:p>
        </p:txBody>
      </p:sp>
    </p:spTree>
    <p:extLst>
      <p:ext uri="{BB962C8B-B14F-4D97-AF65-F5344CB8AC3E}">
        <p14:creationId xmlns:p14="http://schemas.microsoft.com/office/powerpoint/2010/main" val="410607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aw.justia.com/codes/indiana/title-36/article-7/chapter-4/section-36-7-4-602/" TargetMode="External"/><Relationship Id="rId2" Type="http://schemas.openxmlformats.org/officeDocument/2006/relationships/hyperlink" Target="https://irp-cdn.multiscreensite.com/65a760a0/files/uploaded/Volume_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A24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81548"/>
            <a:ext cx="9658350" cy="3728577"/>
          </a:xfrm>
          <a:noFill/>
          <a:ln w="76200" cap="rnd" cmpd="thickThin">
            <a:noFill/>
          </a:ln>
          <a:effectLst>
            <a:softEdge rad="190500"/>
          </a:effectLst>
        </p:spPr>
        <p:txBody>
          <a:bodyPr anchor="ctr">
            <a:noAutofit/>
          </a:bodyPr>
          <a:lstStyle/>
          <a:p>
            <a:pPr>
              <a:lnSpc>
                <a:spcPct val="100000"/>
              </a:lnSpc>
            </a:pPr>
            <a:r>
              <a:rPr lang="en-US" sz="5400" b="1" dirty="0">
                <a:latin typeface="Candara" panose="020E0502030303020204" pitchFamily="34" charset="0"/>
                <a:ea typeface="Fira Sans SemiBold" panose="020B0603050000020004" pitchFamily="34" charset="0"/>
                <a:cs typeface="ItalicT" panose="00000400000000000000" pitchFamily="2" charset="0"/>
              </a:rPr>
              <a:t>PLANNING IN LAPEL</a:t>
            </a:r>
            <a:br>
              <a:rPr lang="en-US" sz="5400" b="1" dirty="0">
                <a:latin typeface="Candara" panose="020E0502030303020204" pitchFamily="34" charset="0"/>
                <a:ea typeface="Fira Sans SemiBold" panose="020B0603050000020004" pitchFamily="34" charset="0"/>
                <a:cs typeface="ItalicT" panose="00000400000000000000" pitchFamily="2" charset="0"/>
              </a:rPr>
            </a:br>
            <a:r>
              <a:rPr lang="en-US" sz="5400" b="1" dirty="0">
                <a:latin typeface="Candara" panose="020E0502030303020204" pitchFamily="34" charset="0"/>
                <a:ea typeface="Fira Sans SemiBold" panose="020B0603050000020004" pitchFamily="34" charset="0"/>
                <a:cs typeface="ItalicT" panose="00000400000000000000" pitchFamily="2" charset="0"/>
              </a:rPr>
              <a:t>Processes for Updating the UDO</a:t>
            </a:r>
          </a:p>
        </p:txBody>
      </p:sp>
      <p:sp>
        <p:nvSpPr>
          <p:cNvPr id="3" name="Subtitle 2"/>
          <p:cNvSpPr>
            <a:spLocks noGrp="1"/>
          </p:cNvSpPr>
          <p:nvPr>
            <p:ph type="subTitle" idx="1"/>
          </p:nvPr>
        </p:nvSpPr>
        <p:spPr>
          <a:xfrm>
            <a:off x="6242823" y="5695573"/>
            <a:ext cx="5346192" cy="786384"/>
          </a:xfrm>
          <a:effectLst>
            <a:softEdge rad="63500"/>
          </a:effectLst>
        </p:spPr>
        <p:txBody>
          <a:bodyPr>
            <a:normAutofit/>
          </a:bodyPr>
          <a:lstStyle/>
          <a:p>
            <a:pPr algn="r"/>
            <a:r>
              <a:rPr lang="en-US" sz="1800" dirty="0">
                <a:latin typeface="Avenir Next LT Pro" panose="020B0504020202020204" pitchFamily="34" charset="0"/>
                <a:ea typeface="Fira Sans Book" panose="020B0503050000020004" pitchFamily="34" charset="0"/>
              </a:rPr>
              <a:t>December 2025</a:t>
            </a:r>
          </a:p>
          <a:p>
            <a:pPr algn="r"/>
            <a:r>
              <a:rPr lang="en-US" sz="1800" dirty="0">
                <a:latin typeface="Avenir Next LT Pro" panose="020B0504020202020204" pitchFamily="34" charset="0"/>
                <a:ea typeface="Fira Sans Book" panose="020B0503050000020004" pitchFamily="34" charset="0"/>
              </a:rPr>
              <a:t>Prepared by: Marcellus Johnson</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F5780B-3D5F-E472-5E9C-5DE8F5CF6D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85" y="5457962"/>
            <a:ext cx="3125735" cy="1023995"/>
          </a:xfrm>
          <a:prstGeom prst="rect">
            <a:avLst/>
          </a:prstGeom>
        </p:spPr>
      </p:pic>
      <p:sp>
        <p:nvSpPr>
          <p:cNvPr id="4" name="Rectangle 3">
            <a:extLst>
              <a:ext uri="{FF2B5EF4-FFF2-40B4-BE49-F238E27FC236}">
                <a16:creationId xmlns:a16="http://schemas.microsoft.com/office/drawing/2014/main" id="{D37C9E14-5933-0629-FBB7-027BD405144A}"/>
              </a:ext>
            </a:extLst>
          </p:cNvPr>
          <p:cNvSpPr/>
          <p:nvPr/>
        </p:nvSpPr>
        <p:spPr>
          <a:xfrm>
            <a:off x="602985" y="993058"/>
            <a:ext cx="10986030" cy="3817067"/>
          </a:xfrm>
          <a:prstGeom prst="rect">
            <a:avLst/>
          </a:prstGeom>
          <a:noFill/>
          <a:ln w="101600" cmpd="thickThi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73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626B9-688C-3B14-A18F-D88CC9A35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304C6-7C0C-A72A-6D11-2502CD23A94C}"/>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Text Amendment Cont.</a:t>
            </a:r>
          </a:p>
        </p:txBody>
      </p:sp>
      <p:sp>
        <p:nvSpPr>
          <p:cNvPr id="3" name="Content Placeholder 2">
            <a:extLst>
              <a:ext uri="{FF2B5EF4-FFF2-40B4-BE49-F238E27FC236}">
                <a16:creationId xmlns:a16="http://schemas.microsoft.com/office/drawing/2014/main" id="{FABCAA26-9812-DB94-3EEB-9C06E45B1D7C}"/>
              </a:ext>
            </a:extLst>
          </p:cNvPr>
          <p:cNvSpPr>
            <a:spLocks noGrp="1"/>
          </p:cNvSpPr>
          <p:nvPr>
            <p:ph idx="1"/>
          </p:nvPr>
        </p:nvSpPr>
        <p:spPr>
          <a:xfrm>
            <a:off x="580103" y="1776462"/>
            <a:ext cx="11021962" cy="4054067"/>
          </a:xfrm>
          <a:noFill/>
        </p:spPr>
        <p:txBody>
          <a:bodyPr>
            <a:normAutofit fontScale="92500"/>
          </a:bodyPr>
          <a:lstStyle/>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Plan Commission has 45 days to consider the rejection or amendment</a:t>
            </a:r>
            <a:endParaRPr lang="en-US" sz="2600" b="1" i="1" dirty="0">
              <a:latin typeface="Avenir Next LT Pro" panose="020B0504020202020204" pitchFamily="34" charset="0"/>
              <a:ea typeface="Fira Sans Book" panose="020B0503050000020004" pitchFamily="34" charset="0"/>
            </a:endParaRP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PC approves or fails to act within 45 days, the Town Council’s decision stands</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PC disapproves of Council’s decision, then Council has 45 days to vote again to affirm its decision</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the Council fails to affirm its decision, then the version certified by PC passes</a:t>
            </a:r>
          </a:p>
        </p:txBody>
      </p:sp>
    </p:spTree>
    <p:extLst>
      <p:ext uri="{BB962C8B-B14F-4D97-AF65-F5344CB8AC3E}">
        <p14:creationId xmlns:p14="http://schemas.microsoft.com/office/powerpoint/2010/main" val="98119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FCF93-9FDC-5E11-E174-3571F318E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2A6D6-DEB1-C8E2-930A-898CABE19696}"/>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Text Amendment Flowchart</a:t>
            </a:r>
          </a:p>
        </p:txBody>
      </p:sp>
      <p:pic>
        <p:nvPicPr>
          <p:cNvPr id="5" name="Content Placeholder 4" descr="A blue rectangular boxes with white text&#10;&#10;AI-generated content may be incorrect.">
            <a:extLst>
              <a:ext uri="{FF2B5EF4-FFF2-40B4-BE49-F238E27FC236}">
                <a16:creationId xmlns:a16="http://schemas.microsoft.com/office/drawing/2014/main" id="{CB888446-B366-1E06-B030-E45CF545B9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53650" y="1512008"/>
            <a:ext cx="5884700" cy="4547269"/>
          </a:xfrm>
          <a:noFill/>
        </p:spPr>
      </p:pic>
    </p:spTree>
    <p:extLst>
      <p:ext uri="{BB962C8B-B14F-4D97-AF65-F5344CB8AC3E}">
        <p14:creationId xmlns:p14="http://schemas.microsoft.com/office/powerpoint/2010/main" val="403047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150BA-F8BB-6D67-C3DB-B5D87A711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96E4D-95FC-E151-84F5-58A569EE1B80}"/>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Ordinance Replacement</a:t>
            </a:r>
          </a:p>
        </p:txBody>
      </p:sp>
      <p:sp>
        <p:nvSpPr>
          <p:cNvPr id="3" name="Content Placeholder 2">
            <a:extLst>
              <a:ext uri="{FF2B5EF4-FFF2-40B4-BE49-F238E27FC236}">
                <a16:creationId xmlns:a16="http://schemas.microsoft.com/office/drawing/2014/main" id="{922F269D-B1D6-2AB3-7108-8D26AA38B5D7}"/>
              </a:ext>
            </a:extLst>
          </p:cNvPr>
          <p:cNvSpPr>
            <a:spLocks noGrp="1"/>
          </p:cNvSpPr>
          <p:nvPr>
            <p:ph idx="1"/>
          </p:nvPr>
        </p:nvSpPr>
        <p:spPr>
          <a:xfrm>
            <a:off x="580103" y="1776462"/>
            <a:ext cx="11021962" cy="4054067"/>
          </a:xfrm>
          <a:noFill/>
        </p:spPr>
        <p:txBody>
          <a:bodyPr>
            <a:normAutofit fontScale="92500"/>
          </a:bodyPr>
          <a:lstStyle/>
          <a:p>
            <a:pPr marL="0" lvl="2" indent="0">
              <a:lnSpc>
                <a:spcPct val="130000"/>
              </a:lnSpc>
              <a:spcAft>
                <a:spcPts val="600"/>
              </a:spcAft>
              <a:buNone/>
            </a:pPr>
            <a:r>
              <a:rPr lang="en-US" sz="2800" dirty="0">
                <a:latin typeface="Avenir Next LT Pro" panose="020B0504020202020204" pitchFamily="34" charset="0"/>
                <a:ea typeface="Fira Sans Book" panose="020B0503050000020004" pitchFamily="34" charset="0"/>
              </a:rPr>
              <a:t>Governed by IC 36-7-4-602</a:t>
            </a:r>
            <a:endParaRPr lang="en-US" sz="2600" i="1" dirty="0">
              <a:latin typeface="Avenir Next LT Pro" panose="020B0504020202020204" pitchFamily="34" charset="0"/>
              <a:ea typeface="Fira Sans Book" panose="020B0503050000020004" pitchFamily="34" charset="0"/>
            </a:endParaRP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Proposal </a:t>
            </a:r>
            <a:r>
              <a:rPr lang="en-US" sz="2600" b="1" i="1" dirty="0">
                <a:latin typeface="Avenir Next LT Pro" panose="020B0504020202020204" pitchFamily="34" charset="0"/>
                <a:ea typeface="Fira Sans Book" panose="020B0503050000020004" pitchFamily="34" charset="0"/>
              </a:rPr>
              <a:t>must</a:t>
            </a:r>
            <a:r>
              <a:rPr lang="en-US" sz="2600" i="1" dirty="0">
                <a:latin typeface="Avenir Next LT Pro" panose="020B0504020202020204" pitchFamily="34" charset="0"/>
                <a:ea typeface="Fira Sans Book" panose="020B0503050000020004" pitchFamily="34" charset="0"/>
              </a:rPr>
              <a:t> be initiated by Plan Commission</a:t>
            </a:r>
            <a:endParaRPr lang="en-US" sz="2600" b="1" i="1" dirty="0">
              <a:latin typeface="Avenir Next LT Pro" panose="020B0504020202020204" pitchFamily="34" charset="0"/>
              <a:ea typeface="Fira Sans Book" panose="020B0503050000020004" pitchFamily="34" charset="0"/>
            </a:endParaRP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Staff prepares the replacement ordinance – text and map</a:t>
            </a:r>
            <a:endParaRPr lang="en-US" sz="2600" b="1" i="1" dirty="0">
              <a:latin typeface="Avenir Next LT Pro" panose="020B0504020202020204" pitchFamily="34" charset="0"/>
              <a:ea typeface="Fira Sans Book" panose="020B0503050000020004" pitchFamily="34" charset="0"/>
            </a:endParaRP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Notice in Newspaper at least 10 days before hearing (PC may adopt rules determining requirements for notice to “interested parties”)</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Plan Commission forwards favorable recommendation to Town Council (or may continue/table)</a:t>
            </a:r>
          </a:p>
        </p:txBody>
      </p:sp>
    </p:spTree>
    <p:extLst>
      <p:ext uri="{BB962C8B-B14F-4D97-AF65-F5344CB8AC3E}">
        <p14:creationId xmlns:p14="http://schemas.microsoft.com/office/powerpoint/2010/main" val="408933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FFD8F-26D5-8628-1015-81879274B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983E0-D05A-E99E-F4F4-16D2C6B04A76}"/>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Ordinance Replacement Cont.</a:t>
            </a:r>
          </a:p>
        </p:txBody>
      </p:sp>
      <p:sp>
        <p:nvSpPr>
          <p:cNvPr id="3" name="Content Placeholder 2">
            <a:extLst>
              <a:ext uri="{FF2B5EF4-FFF2-40B4-BE49-F238E27FC236}">
                <a16:creationId xmlns:a16="http://schemas.microsoft.com/office/drawing/2014/main" id="{4A8DF152-86C7-2829-8ABE-EFBF71288AF2}"/>
              </a:ext>
            </a:extLst>
          </p:cNvPr>
          <p:cNvSpPr>
            <a:spLocks noGrp="1"/>
          </p:cNvSpPr>
          <p:nvPr>
            <p:ph idx="1"/>
          </p:nvPr>
        </p:nvSpPr>
        <p:spPr>
          <a:xfrm>
            <a:off x="580103" y="1776462"/>
            <a:ext cx="11021962" cy="4054067"/>
          </a:xfrm>
          <a:noFill/>
        </p:spPr>
        <p:txBody>
          <a:bodyPr>
            <a:normAutofit fontScale="77500" lnSpcReduction="20000"/>
          </a:bodyPr>
          <a:lstStyle/>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At first meeting following PC certification, Town Council shall either act on the certification or decide to schedule it for another meeting within 90 days of certification</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Council decides to consider the proposal at a later meeting, notice must be published in Newspaper at least 10 days before the meeting</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Town Council may adopt, reject, or amend the proposal</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the Council fails to act on the PC’s favorable recommendation within 90 days, the proposal passes</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the Council rejects or amends the proposal the decision is referred back to PC with written statement of reasons</a:t>
            </a:r>
          </a:p>
        </p:txBody>
      </p:sp>
    </p:spTree>
    <p:extLst>
      <p:ext uri="{BB962C8B-B14F-4D97-AF65-F5344CB8AC3E}">
        <p14:creationId xmlns:p14="http://schemas.microsoft.com/office/powerpoint/2010/main" val="50607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0C62-B6F9-19CF-8229-CAB784FFF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4D4FE-AAE2-2605-AF32-8D742EBFEA51}"/>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Ordinance Replacement Cont.</a:t>
            </a:r>
          </a:p>
        </p:txBody>
      </p:sp>
      <p:sp>
        <p:nvSpPr>
          <p:cNvPr id="3" name="Content Placeholder 2">
            <a:extLst>
              <a:ext uri="{FF2B5EF4-FFF2-40B4-BE49-F238E27FC236}">
                <a16:creationId xmlns:a16="http://schemas.microsoft.com/office/drawing/2014/main" id="{D08F7545-F32E-D6FB-F8F4-3F62D02CB5C5}"/>
              </a:ext>
            </a:extLst>
          </p:cNvPr>
          <p:cNvSpPr>
            <a:spLocks noGrp="1"/>
          </p:cNvSpPr>
          <p:nvPr>
            <p:ph idx="1"/>
          </p:nvPr>
        </p:nvSpPr>
        <p:spPr>
          <a:xfrm>
            <a:off x="580103" y="1776462"/>
            <a:ext cx="11021962" cy="4054067"/>
          </a:xfrm>
          <a:noFill/>
        </p:spPr>
        <p:txBody>
          <a:bodyPr>
            <a:normAutofit fontScale="85000" lnSpcReduction="20000"/>
          </a:bodyPr>
          <a:lstStyle/>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Plan Commission has 45 days to consider the rejection or amendment</a:t>
            </a:r>
            <a:endParaRPr lang="en-US" sz="2600" b="1" i="1" dirty="0">
              <a:latin typeface="Avenir Next LT Pro" panose="020B0504020202020204" pitchFamily="34" charset="0"/>
              <a:ea typeface="Fira Sans Book" panose="020B0503050000020004" pitchFamily="34" charset="0"/>
            </a:endParaRP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PC approves or fails to act within 45 days, the ordinance stands as passed by Council as of the date of filing of PC approval or at the end of the 45-day period</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PC disapproves of Council’s decision, then Council has 45 days to vote again to affirm its decision</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the Council fails to affirm its decision, then the version certified by PC passes</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the Council affirms its decision, then the decision stands</a:t>
            </a:r>
          </a:p>
        </p:txBody>
      </p:sp>
    </p:spTree>
    <p:extLst>
      <p:ext uri="{BB962C8B-B14F-4D97-AF65-F5344CB8AC3E}">
        <p14:creationId xmlns:p14="http://schemas.microsoft.com/office/powerpoint/2010/main" val="165611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B9BD4-7A4E-ED23-B122-6491BE124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E7E73-CE04-4175-03C4-F7FD5CAA4721}"/>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Ordinance Replacement Flowchart</a:t>
            </a:r>
          </a:p>
        </p:txBody>
      </p:sp>
      <p:pic>
        <p:nvPicPr>
          <p:cNvPr id="5" name="Content Placeholder 4" descr="A group of blue rectangular boxes with white text&#10;&#10;AI-generated content may be incorrect.">
            <a:extLst>
              <a:ext uri="{FF2B5EF4-FFF2-40B4-BE49-F238E27FC236}">
                <a16:creationId xmlns:a16="http://schemas.microsoft.com/office/drawing/2014/main" id="{F11F1067-3458-F144-9799-2F4C9150A79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5947" y="1504040"/>
            <a:ext cx="5896377" cy="4556292"/>
          </a:xfrm>
          <a:noFill/>
        </p:spPr>
      </p:pic>
    </p:spTree>
    <p:extLst>
      <p:ext uri="{BB962C8B-B14F-4D97-AF65-F5344CB8AC3E}">
        <p14:creationId xmlns:p14="http://schemas.microsoft.com/office/powerpoint/2010/main" val="109856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40BD2-FC93-86C2-334E-91E161AE3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09FEF-FA44-E2F1-FDA4-41176BDBCF2B}"/>
              </a:ext>
            </a:extLst>
          </p:cNvPr>
          <p:cNvSpPr>
            <a:spLocks noGrp="1"/>
          </p:cNvSpPr>
          <p:nvPr>
            <p:ph type="title"/>
          </p:nvPr>
        </p:nvSpPr>
        <p:spPr>
          <a:xfrm>
            <a:off x="540774" y="196645"/>
            <a:ext cx="11061290" cy="105205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References</a:t>
            </a:r>
          </a:p>
        </p:txBody>
      </p:sp>
      <p:sp>
        <p:nvSpPr>
          <p:cNvPr id="3" name="Content Placeholder 2">
            <a:extLst>
              <a:ext uri="{FF2B5EF4-FFF2-40B4-BE49-F238E27FC236}">
                <a16:creationId xmlns:a16="http://schemas.microsoft.com/office/drawing/2014/main" id="{A7897C03-F157-7811-0C24-CD4AA41E67CA}"/>
              </a:ext>
            </a:extLst>
          </p:cNvPr>
          <p:cNvSpPr>
            <a:spLocks noGrp="1"/>
          </p:cNvSpPr>
          <p:nvPr>
            <p:ph idx="1"/>
          </p:nvPr>
        </p:nvSpPr>
        <p:spPr>
          <a:xfrm>
            <a:off x="373625" y="1494502"/>
            <a:ext cx="11474245" cy="4552337"/>
          </a:xfrm>
        </p:spPr>
        <p:txBody>
          <a:bodyPr numCol="1">
            <a:normAutofit/>
          </a:bodyPr>
          <a:lstStyle/>
          <a:p>
            <a:pPr marL="688975" lvl="1">
              <a:lnSpc>
                <a:spcPct val="150000"/>
              </a:lnSpc>
              <a:spcBef>
                <a:spcPts val="0"/>
              </a:spcBef>
            </a:pPr>
            <a:r>
              <a:rPr lang="en-US" sz="2000" dirty="0">
                <a:latin typeface="Avenir Next LT Pro" panose="020B0504020202020204" pitchFamily="34" charset="0"/>
                <a:ea typeface="Fira Sans Book" panose="020B0503050000020004" pitchFamily="34" charset="0"/>
                <a:hlinkClick r:id="rId2"/>
              </a:rPr>
              <a:t>Lapel UDO Volume 1</a:t>
            </a:r>
            <a:endParaRPr lang="en-US" sz="2000" dirty="0">
              <a:latin typeface="Avenir Next LT Pro" panose="020B0504020202020204" pitchFamily="34" charset="0"/>
              <a:ea typeface="Fira Sans Book" panose="020B0503050000020004" pitchFamily="34" charset="0"/>
            </a:endParaRPr>
          </a:p>
          <a:p>
            <a:pPr marL="688975" lvl="1">
              <a:lnSpc>
                <a:spcPct val="150000"/>
              </a:lnSpc>
              <a:spcBef>
                <a:spcPts val="0"/>
              </a:spcBef>
            </a:pPr>
            <a:r>
              <a:rPr lang="en-US" sz="2000" dirty="0">
                <a:latin typeface="Avenir Next LT Pro" panose="020B0504020202020204" pitchFamily="34" charset="0"/>
                <a:ea typeface="Fira Sans Book" panose="020B0503050000020004" pitchFamily="34" charset="0"/>
                <a:hlinkClick r:id="rId3"/>
              </a:rPr>
              <a:t>IC 36-7-4-602</a:t>
            </a:r>
            <a:endParaRPr lang="en-US" sz="2000" dirty="0">
              <a:latin typeface="Avenir Next LT Pro" panose="020B0504020202020204" pitchFamily="34" charset="0"/>
              <a:ea typeface="Fira Sans Book" panose="020B0503050000020004" pitchFamily="34" charset="0"/>
            </a:endParaRPr>
          </a:p>
        </p:txBody>
      </p:sp>
    </p:spTree>
    <p:extLst>
      <p:ext uri="{BB962C8B-B14F-4D97-AF65-F5344CB8AC3E}">
        <p14:creationId xmlns:p14="http://schemas.microsoft.com/office/powerpoint/2010/main" val="24509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74" y="196645"/>
            <a:ext cx="11061290" cy="1150374"/>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Contents</a:t>
            </a:r>
          </a:p>
        </p:txBody>
      </p:sp>
      <p:sp>
        <p:nvSpPr>
          <p:cNvPr id="3" name="Content Placeholder 2"/>
          <p:cNvSpPr>
            <a:spLocks noGrp="1"/>
          </p:cNvSpPr>
          <p:nvPr>
            <p:ph idx="1"/>
          </p:nvPr>
        </p:nvSpPr>
        <p:spPr>
          <a:xfrm>
            <a:off x="353961" y="1504335"/>
            <a:ext cx="11484078" cy="4552336"/>
          </a:xfrm>
        </p:spPr>
        <p:txBody>
          <a:bodyPr lIns="182880" tIns="182880" rIns="182880" bIns="182880">
            <a:normAutofit/>
          </a:bodyPr>
          <a:lstStyle/>
          <a:p>
            <a:pPr marL="461963" indent="-461963">
              <a:lnSpc>
                <a:spcPct val="120000"/>
              </a:lnSpc>
              <a:spcBef>
                <a:spcPts val="0"/>
              </a:spcBef>
              <a:buFont typeface="+mj-lt"/>
              <a:buAutoNum type="arabicPeriod"/>
            </a:pPr>
            <a:r>
              <a:rPr lang="en-US" sz="2000" dirty="0">
                <a:latin typeface="Avenir Next LT Pro" panose="020B0504020202020204" pitchFamily="34" charset="0"/>
                <a:ea typeface="Fira Sans Book" panose="020B0503050000020004" pitchFamily="34" charset="0"/>
              </a:rPr>
              <a:t>Elements of Zoning Ordinances</a:t>
            </a:r>
          </a:p>
          <a:p>
            <a:pPr marL="461963" indent="-461963">
              <a:lnSpc>
                <a:spcPct val="120000"/>
              </a:lnSpc>
              <a:spcBef>
                <a:spcPts val="0"/>
              </a:spcBef>
              <a:buFont typeface="+mj-lt"/>
              <a:buAutoNum type="arabicPeriod"/>
            </a:pPr>
            <a:r>
              <a:rPr lang="en-US" sz="2000" dirty="0">
                <a:latin typeface="Avenir Next LT Pro" panose="020B0504020202020204" pitchFamily="34" charset="0"/>
                <a:ea typeface="Fira Sans Book" panose="020B0503050000020004" pitchFamily="34" charset="0"/>
              </a:rPr>
              <a:t>Processes for Changing Zoning</a:t>
            </a:r>
          </a:p>
          <a:p>
            <a:pPr marL="919163" lvl="1" indent="-457200">
              <a:lnSpc>
                <a:spcPct val="120000"/>
              </a:lnSpc>
              <a:spcBef>
                <a:spcPts val="0"/>
              </a:spcBef>
              <a:buFont typeface="+mj-lt"/>
              <a:buAutoNum type="arabicPeriod"/>
            </a:pPr>
            <a:r>
              <a:rPr lang="en-US" sz="1600" dirty="0">
                <a:latin typeface="Avenir Next LT Pro" panose="020B0504020202020204" pitchFamily="34" charset="0"/>
                <a:ea typeface="Fira Sans Book" panose="020B0503050000020004" pitchFamily="34" charset="0"/>
              </a:rPr>
              <a:t>Zoning Map Amendments (Rezoning)</a:t>
            </a:r>
          </a:p>
          <a:p>
            <a:pPr marL="919163" lvl="1" indent="-457200">
              <a:lnSpc>
                <a:spcPct val="120000"/>
              </a:lnSpc>
              <a:spcBef>
                <a:spcPts val="0"/>
              </a:spcBef>
              <a:buFont typeface="+mj-lt"/>
              <a:buAutoNum type="arabicPeriod"/>
            </a:pPr>
            <a:r>
              <a:rPr lang="en-US" sz="1600" dirty="0">
                <a:latin typeface="Avenir Next LT Pro" panose="020B0504020202020204" pitchFamily="34" charset="0"/>
                <a:ea typeface="Fira Sans Book" panose="020B0503050000020004" pitchFamily="34" charset="0"/>
              </a:rPr>
              <a:t>Zoning Text Amendments</a:t>
            </a:r>
          </a:p>
          <a:p>
            <a:pPr marL="919163" lvl="1" indent="-457200">
              <a:lnSpc>
                <a:spcPct val="120000"/>
              </a:lnSpc>
              <a:spcBef>
                <a:spcPts val="0"/>
              </a:spcBef>
              <a:buFont typeface="+mj-lt"/>
              <a:buAutoNum type="arabicPeriod"/>
            </a:pPr>
            <a:r>
              <a:rPr lang="en-US" sz="1600" dirty="0">
                <a:latin typeface="Avenir Next LT Pro" panose="020B0504020202020204" pitchFamily="34" charset="0"/>
                <a:ea typeface="Fira Sans Book" panose="020B0503050000020004" pitchFamily="34" charset="0"/>
              </a:rPr>
              <a:t>Zoning Ordinance Replacement</a:t>
            </a:r>
          </a:p>
          <a:p>
            <a:pPr marL="461963" indent="-457200">
              <a:lnSpc>
                <a:spcPct val="120000"/>
              </a:lnSpc>
              <a:spcBef>
                <a:spcPts val="0"/>
              </a:spcBef>
              <a:buFont typeface="+mj-lt"/>
              <a:buAutoNum type="arabicPeriod"/>
            </a:pPr>
            <a:r>
              <a:rPr lang="en-US" sz="2000" dirty="0">
                <a:latin typeface="Avenir Next LT Pro" panose="020B0504020202020204" pitchFamily="34" charset="0"/>
                <a:ea typeface="Fira Sans Book" panose="020B0503050000020004" pitchFamily="34" charset="0"/>
              </a:rPr>
              <a:t>References</a:t>
            </a:r>
          </a:p>
          <a:p>
            <a:pPr marL="0" indent="0">
              <a:lnSpc>
                <a:spcPct val="110000"/>
              </a:lnSpc>
              <a:spcBef>
                <a:spcPts val="0"/>
              </a:spcBef>
              <a:spcAft>
                <a:spcPts val="1000"/>
              </a:spcAft>
              <a:buNone/>
            </a:pPr>
            <a:endParaRPr lang="en-US" sz="2000" i="1" dirty="0">
              <a:latin typeface="Fira Sans Book" panose="020B0503050000020004" pitchFamily="34" charset="0"/>
              <a:ea typeface="Fira Sans Book" panose="020B0503050000020004" pitchFamily="34" charset="0"/>
            </a:endParaRPr>
          </a:p>
        </p:txBody>
      </p:sp>
    </p:spTree>
    <p:extLst>
      <p:ext uri="{BB962C8B-B14F-4D97-AF65-F5344CB8AC3E}">
        <p14:creationId xmlns:p14="http://schemas.microsoft.com/office/powerpoint/2010/main" val="1498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CA61-D51A-9E67-68BC-53A505B0263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6E10C41-8FE2-78F1-1FCF-2B3C1B7A0C45}"/>
              </a:ext>
            </a:extLst>
          </p:cNvPr>
          <p:cNvSpPr>
            <a:spLocks noGrp="1"/>
          </p:cNvSpPr>
          <p:nvPr>
            <p:ph type="body" idx="1"/>
          </p:nvPr>
        </p:nvSpPr>
        <p:spPr>
          <a:xfrm>
            <a:off x="839788" y="1284345"/>
            <a:ext cx="5157787" cy="823912"/>
          </a:xfrm>
        </p:spPr>
        <p:txBody>
          <a:bodyPr/>
          <a:lstStyle/>
          <a:p>
            <a:pPr algn="ctr"/>
            <a:r>
              <a:rPr lang="en-US" dirty="0">
                <a:latin typeface="Candara" panose="020E0502030303020204" pitchFamily="34" charset="0"/>
              </a:rPr>
              <a:t>Zoning Text</a:t>
            </a:r>
          </a:p>
        </p:txBody>
      </p:sp>
      <p:pic>
        <p:nvPicPr>
          <p:cNvPr id="11" name="Content Placeholder 10">
            <a:extLst>
              <a:ext uri="{FF2B5EF4-FFF2-40B4-BE49-F238E27FC236}">
                <a16:creationId xmlns:a16="http://schemas.microsoft.com/office/drawing/2014/main" id="{5E55F81A-C42E-F0D8-767A-15D552ACA4A7}"/>
              </a:ext>
            </a:extLst>
          </p:cNvPr>
          <p:cNvPicPr>
            <a:picLocks noGrp="1" noChangeAspect="1"/>
          </p:cNvPicPr>
          <p:nvPr>
            <p:ph sz="half" idx="2"/>
          </p:nvPr>
        </p:nvPicPr>
        <p:blipFill>
          <a:blip r:embed="rId2"/>
          <a:stretch>
            <a:fillRect/>
          </a:stretch>
        </p:blipFill>
        <p:spPr>
          <a:xfrm>
            <a:off x="1227614" y="2358426"/>
            <a:ext cx="4382134" cy="3684588"/>
          </a:xfrm>
          <a:prstGeom prst="rect">
            <a:avLst/>
          </a:prstGeom>
        </p:spPr>
      </p:pic>
      <p:sp>
        <p:nvSpPr>
          <p:cNvPr id="8" name="Text Placeholder 7">
            <a:extLst>
              <a:ext uri="{FF2B5EF4-FFF2-40B4-BE49-F238E27FC236}">
                <a16:creationId xmlns:a16="http://schemas.microsoft.com/office/drawing/2014/main" id="{5204B775-1F54-1A99-824D-AC449C5BDF18}"/>
              </a:ext>
            </a:extLst>
          </p:cNvPr>
          <p:cNvSpPr>
            <a:spLocks noGrp="1"/>
          </p:cNvSpPr>
          <p:nvPr>
            <p:ph type="body" sz="quarter" idx="3"/>
          </p:nvPr>
        </p:nvSpPr>
        <p:spPr>
          <a:xfrm>
            <a:off x="6172199" y="1284345"/>
            <a:ext cx="5183188" cy="823912"/>
          </a:xfrm>
        </p:spPr>
        <p:txBody>
          <a:bodyPr/>
          <a:lstStyle/>
          <a:p>
            <a:pPr algn="ctr"/>
            <a:r>
              <a:rPr lang="en-US" dirty="0">
                <a:latin typeface="Candara" panose="020E0502030303020204" pitchFamily="34" charset="0"/>
              </a:rPr>
              <a:t>Zoning Map</a:t>
            </a:r>
          </a:p>
        </p:txBody>
      </p:sp>
      <p:pic>
        <p:nvPicPr>
          <p:cNvPr id="13" name="Content Placeholder 12">
            <a:extLst>
              <a:ext uri="{FF2B5EF4-FFF2-40B4-BE49-F238E27FC236}">
                <a16:creationId xmlns:a16="http://schemas.microsoft.com/office/drawing/2014/main" id="{E8C21F69-92DE-744C-A7A2-C640C9B8CA64}"/>
              </a:ext>
            </a:extLst>
          </p:cNvPr>
          <p:cNvPicPr>
            <a:picLocks noGrp="1" noChangeAspect="1"/>
          </p:cNvPicPr>
          <p:nvPr>
            <p:ph sz="quarter" idx="4"/>
          </p:nvPr>
        </p:nvPicPr>
        <p:blipFill>
          <a:blip r:embed="rId3"/>
          <a:stretch>
            <a:fillRect/>
          </a:stretch>
        </p:blipFill>
        <p:spPr>
          <a:xfrm>
            <a:off x="6821074" y="2358426"/>
            <a:ext cx="3885439" cy="3684588"/>
          </a:xfrm>
          <a:prstGeom prst="rect">
            <a:avLst/>
          </a:prstGeom>
        </p:spPr>
      </p:pic>
      <p:sp>
        <p:nvSpPr>
          <p:cNvPr id="4" name="Title 1">
            <a:extLst>
              <a:ext uri="{FF2B5EF4-FFF2-40B4-BE49-F238E27FC236}">
                <a16:creationId xmlns:a16="http://schemas.microsoft.com/office/drawing/2014/main" id="{9E4D46C7-97AF-2D06-DB94-8C23184CA8C6}"/>
              </a:ext>
            </a:extLst>
          </p:cNvPr>
          <p:cNvSpPr txBox="1">
            <a:spLocks/>
          </p:cNvSpPr>
          <p:nvPr/>
        </p:nvSpPr>
        <p:spPr>
          <a:xfrm>
            <a:off x="580102" y="226142"/>
            <a:ext cx="11041627" cy="1022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Candara" panose="020E0502030303020204" pitchFamily="34" charset="0"/>
                <a:ea typeface="Fira Sans Medium" panose="020B0603050000020004" pitchFamily="34" charset="0"/>
              </a:rPr>
              <a:t>Elements of a Zoning Ordinance</a:t>
            </a:r>
          </a:p>
        </p:txBody>
      </p:sp>
    </p:spTree>
    <p:extLst>
      <p:ext uri="{BB962C8B-B14F-4D97-AF65-F5344CB8AC3E}">
        <p14:creationId xmlns:p14="http://schemas.microsoft.com/office/powerpoint/2010/main" val="94221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6714" y="226142"/>
            <a:ext cx="11041627" cy="1022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Candara" panose="020E0502030303020204" pitchFamily="34" charset="0"/>
                <a:ea typeface="Fira Sans Medium" panose="020B0603050000020004" pitchFamily="34" charset="0"/>
              </a:rPr>
              <a:t>Processes for Changing Zoning</a:t>
            </a:r>
          </a:p>
        </p:txBody>
      </p:sp>
      <p:cxnSp>
        <p:nvCxnSpPr>
          <p:cNvPr id="19" name="Straight Arrow Connector 18">
            <a:extLst>
              <a:ext uri="{FF2B5EF4-FFF2-40B4-BE49-F238E27FC236}">
                <a16:creationId xmlns:a16="http://schemas.microsoft.com/office/drawing/2014/main" id="{50A9EED7-5F57-C9DB-0062-EF5A682D6C8B}"/>
              </a:ext>
            </a:extLst>
          </p:cNvPr>
          <p:cNvCxnSpPr>
            <a:cxnSpLocks/>
          </p:cNvCxnSpPr>
          <p:nvPr/>
        </p:nvCxnSpPr>
        <p:spPr>
          <a:xfrm flipH="1">
            <a:off x="8991600" y="2802392"/>
            <a:ext cx="596135" cy="86367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1A58D31-44EF-97E8-FC63-7168FB08B59E}"/>
              </a:ext>
            </a:extLst>
          </p:cNvPr>
          <p:cNvCxnSpPr>
            <a:cxnSpLocks/>
          </p:cNvCxnSpPr>
          <p:nvPr/>
        </p:nvCxnSpPr>
        <p:spPr>
          <a:xfrm flipH="1">
            <a:off x="8204200" y="2195206"/>
            <a:ext cx="430576" cy="1055994"/>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9FCC0E5-BA43-1142-D2B4-CE8F696D2927}"/>
              </a:ext>
            </a:extLst>
          </p:cNvPr>
          <p:cNvCxnSpPr>
            <a:cxnSpLocks/>
          </p:cNvCxnSpPr>
          <p:nvPr/>
        </p:nvCxnSpPr>
        <p:spPr>
          <a:xfrm flipH="1" flipV="1">
            <a:off x="7933267" y="3996267"/>
            <a:ext cx="771894" cy="601658"/>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A04292D-6216-B8F7-CD38-2350090C9304}"/>
              </a:ext>
            </a:extLst>
          </p:cNvPr>
          <p:cNvCxnSpPr>
            <a:cxnSpLocks/>
          </p:cNvCxnSpPr>
          <p:nvPr/>
        </p:nvCxnSpPr>
        <p:spPr>
          <a:xfrm>
            <a:off x="5985627" y="2208737"/>
            <a:ext cx="1261840" cy="1567396"/>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EE5AA7C4-FF5F-711B-AF86-9F58FADDA0A3}"/>
              </a:ext>
            </a:extLst>
          </p:cNvPr>
          <p:cNvGraphicFramePr>
            <a:graphicFrameLocks noGrp="1"/>
          </p:cNvGraphicFramePr>
          <p:nvPr>
            <p:ph idx="1"/>
            <p:extLst>
              <p:ext uri="{D42A27DB-BD31-4B8C-83A1-F6EECF244321}">
                <p14:modId xmlns:p14="http://schemas.microsoft.com/office/powerpoint/2010/main" val="2546560228"/>
              </p:ext>
            </p:extLst>
          </p:nvPr>
        </p:nvGraphicFramePr>
        <p:xfrm>
          <a:off x="838200" y="16004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28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Map Amendments (Rezoning)</a:t>
            </a:r>
          </a:p>
        </p:txBody>
      </p:sp>
      <p:sp>
        <p:nvSpPr>
          <p:cNvPr id="3" name="Content Placeholder 2"/>
          <p:cNvSpPr>
            <a:spLocks noGrp="1"/>
          </p:cNvSpPr>
          <p:nvPr>
            <p:ph idx="1"/>
          </p:nvPr>
        </p:nvSpPr>
        <p:spPr>
          <a:xfrm>
            <a:off x="580103" y="1776462"/>
            <a:ext cx="11021962" cy="4054067"/>
          </a:xfrm>
          <a:noFill/>
        </p:spPr>
        <p:txBody>
          <a:bodyPr>
            <a:normAutofit fontScale="92500"/>
          </a:bodyPr>
          <a:lstStyle/>
          <a:p>
            <a:pPr marL="0" indent="0">
              <a:lnSpc>
                <a:spcPct val="130000"/>
              </a:lnSpc>
              <a:spcAft>
                <a:spcPts val="600"/>
              </a:spcAft>
              <a:buNone/>
            </a:pPr>
            <a:r>
              <a:rPr lang="en-US" dirty="0">
                <a:latin typeface="Avenir Next LT Pro" panose="020B0504020202020204" pitchFamily="34" charset="0"/>
                <a:ea typeface="Fira Sans Book" panose="020B0503050000020004" pitchFamily="34" charset="0"/>
              </a:rPr>
              <a:t>Governed by V 1.8.6 (consistent with IC 36-7-4-602)</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Initiated by Plan Commission, Town Council, or by Petition</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Public Hearing held by Plan Commission within 60 days of application</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Notice of Public Hearing in Newspaper and by Mail at least 10 days before hearing</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Plan Commission forwards favorable, unfavorable, or no recommendation to Town Council (or may continue/table)</a:t>
            </a:r>
          </a:p>
        </p:txBody>
      </p:sp>
    </p:spTree>
    <p:extLst>
      <p:ext uri="{BB962C8B-B14F-4D97-AF65-F5344CB8AC3E}">
        <p14:creationId xmlns:p14="http://schemas.microsoft.com/office/powerpoint/2010/main" val="296632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27033-5625-9018-C697-FDC4B6FAF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DBA8E-312E-5BE0-EB59-31600E8FF22E}"/>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Map Amendments (Rezoning) Cont.</a:t>
            </a:r>
          </a:p>
        </p:txBody>
      </p:sp>
      <p:sp>
        <p:nvSpPr>
          <p:cNvPr id="3" name="Content Placeholder 2">
            <a:extLst>
              <a:ext uri="{FF2B5EF4-FFF2-40B4-BE49-F238E27FC236}">
                <a16:creationId xmlns:a16="http://schemas.microsoft.com/office/drawing/2014/main" id="{64A39ADE-A926-F304-314A-2075780E4FDB}"/>
              </a:ext>
            </a:extLst>
          </p:cNvPr>
          <p:cNvSpPr>
            <a:spLocks noGrp="1"/>
          </p:cNvSpPr>
          <p:nvPr>
            <p:ph idx="1"/>
          </p:nvPr>
        </p:nvSpPr>
        <p:spPr>
          <a:xfrm>
            <a:off x="580103" y="1776462"/>
            <a:ext cx="11021962" cy="4054067"/>
          </a:xfrm>
          <a:noFill/>
        </p:spPr>
        <p:txBody>
          <a:bodyPr>
            <a:normAutofit fontScale="85000" lnSpcReduction="20000"/>
          </a:bodyPr>
          <a:lstStyle/>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Public Hearing held by Town Council within 90 days of PC certification</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Council may approve or deny the amendment</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the Council fails to act on the PC’s favorable recommendation within 90 days, the amendment passes</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The petitioner may propose written commitments as part of their application, in response to comments made at PC hearing, or in response to changes requested by the PC</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Council may modify, add, or delete written commitments, but the new commitments must be reviewed and affirmed by the PC</a:t>
            </a:r>
          </a:p>
        </p:txBody>
      </p:sp>
    </p:spTree>
    <p:extLst>
      <p:ext uri="{BB962C8B-B14F-4D97-AF65-F5344CB8AC3E}">
        <p14:creationId xmlns:p14="http://schemas.microsoft.com/office/powerpoint/2010/main" val="82618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B2A31-6581-D274-12BD-07B8CABC9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8DC79-4E73-99F5-31DB-6268E04D28F7}"/>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Map Amendments (Rezoning) Flowchart</a:t>
            </a:r>
          </a:p>
        </p:txBody>
      </p:sp>
      <p:pic>
        <p:nvPicPr>
          <p:cNvPr id="5" name="Content Placeholder 4" descr="A screenshot of a chat&#10;&#10;AI-generated content may be incorrect.">
            <a:extLst>
              <a:ext uri="{FF2B5EF4-FFF2-40B4-BE49-F238E27FC236}">
                <a16:creationId xmlns:a16="http://schemas.microsoft.com/office/drawing/2014/main" id="{9F20BC5F-6FC5-B84D-D065-23F1082BB74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2640" y="1502093"/>
            <a:ext cx="5886308" cy="4548511"/>
          </a:xfrm>
          <a:noFill/>
        </p:spPr>
      </p:pic>
    </p:spTree>
    <p:extLst>
      <p:ext uri="{BB962C8B-B14F-4D97-AF65-F5344CB8AC3E}">
        <p14:creationId xmlns:p14="http://schemas.microsoft.com/office/powerpoint/2010/main" val="91126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08F18-5848-BD47-FDB8-44BEFE69E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4D88E-C020-F63B-7AEB-67A99A1CE066}"/>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Text Amendment</a:t>
            </a:r>
          </a:p>
        </p:txBody>
      </p:sp>
      <p:sp>
        <p:nvSpPr>
          <p:cNvPr id="3" name="Content Placeholder 2">
            <a:extLst>
              <a:ext uri="{FF2B5EF4-FFF2-40B4-BE49-F238E27FC236}">
                <a16:creationId xmlns:a16="http://schemas.microsoft.com/office/drawing/2014/main" id="{19EC15F3-06C9-DA21-E327-3A30FC82297D}"/>
              </a:ext>
            </a:extLst>
          </p:cNvPr>
          <p:cNvSpPr>
            <a:spLocks noGrp="1"/>
          </p:cNvSpPr>
          <p:nvPr>
            <p:ph idx="1"/>
          </p:nvPr>
        </p:nvSpPr>
        <p:spPr>
          <a:xfrm>
            <a:off x="580103" y="1776462"/>
            <a:ext cx="11021962" cy="4054067"/>
          </a:xfrm>
          <a:noFill/>
        </p:spPr>
        <p:txBody>
          <a:bodyPr>
            <a:normAutofit fontScale="92500" lnSpcReduction="20000"/>
          </a:bodyPr>
          <a:lstStyle/>
          <a:p>
            <a:pPr marL="0" lvl="2" indent="0">
              <a:lnSpc>
                <a:spcPct val="130000"/>
              </a:lnSpc>
              <a:spcAft>
                <a:spcPts val="600"/>
              </a:spcAft>
              <a:buNone/>
            </a:pPr>
            <a:r>
              <a:rPr lang="en-US" sz="2800" dirty="0">
                <a:latin typeface="Avenir Next LT Pro" panose="020B0504020202020204" pitchFamily="34" charset="0"/>
                <a:ea typeface="Fira Sans Book" panose="020B0503050000020004" pitchFamily="34" charset="0"/>
              </a:rPr>
              <a:t>Governed by IC 36-7-4-602 (by reference V 1.2.12)</a:t>
            </a:r>
            <a:endParaRPr lang="en-US" sz="2600" i="1" dirty="0">
              <a:latin typeface="Avenir Next LT Pro" panose="020B0504020202020204" pitchFamily="34" charset="0"/>
              <a:ea typeface="Fira Sans Book" panose="020B0503050000020004" pitchFamily="34" charset="0"/>
            </a:endParaRP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Proposal may be initiated by Plan Commission or Town Council</a:t>
            </a:r>
            <a:endParaRPr lang="en-US" sz="2600" b="1" i="1" dirty="0">
              <a:latin typeface="Avenir Next LT Pro" panose="020B0504020202020204" pitchFamily="34" charset="0"/>
              <a:ea typeface="Fira Sans Book" panose="020B0503050000020004" pitchFamily="34" charset="0"/>
            </a:endParaRP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Public Hearing held by Plan Commission within 60 days initiation of proposal</a:t>
            </a:r>
            <a:endParaRPr lang="en-US" sz="2600" b="1" i="1" dirty="0">
              <a:latin typeface="Avenir Next LT Pro" panose="020B0504020202020204" pitchFamily="34" charset="0"/>
              <a:ea typeface="Fira Sans Book" panose="020B0503050000020004" pitchFamily="34" charset="0"/>
            </a:endParaRP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Notice in Newspaper at least 10 days before hearing (PC may adopt rules determining requirements for notice to “interested parties”)</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Plan Commission forwards favorable, unfavorable, or no recommendation to Town Council (or may continue/table)</a:t>
            </a:r>
          </a:p>
        </p:txBody>
      </p:sp>
    </p:spTree>
    <p:extLst>
      <p:ext uri="{BB962C8B-B14F-4D97-AF65-F5344CB8AC3E}">
        <p14:creationId xmlns:p14="http://schemas.microsoft.com/office/powerpoint/2010/main" val="351202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FE624-AEF1-804B-D2BB-041542AB6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14537-0E5E-5FD1-0B66-4A56A7B5A8FB}"/>
              </a:ext>
            </a:extLst>
          </p:cNvPr>
          <p:cNvSpPr>
            <a:spLocks noGrp="1"/>
          </p:cNvSpPr>
          <p:nvPr>
            <p:ph type="title"/>
          </p:nvPr>
        </p:nvSpPr>
        <p:spPr>
          <a:xfrm>
            <a:off x="580103" y="216311"/>
            <a:ext cx="11021962" cy="1140542"/>
          </a:xfrm>
        </p:spPr>
        <p:txBody>
          <a:bodyPr>
            <a:normAutofit/>
          </a:bodyPr>
          <a:lstStyle/>
          <a:p>
            <a:r>
              <a:rPr lang="en-US" sz="3600" b="1" dirty="0">
                <a:solidFill>
                  <a:schemeClr val="bg1"/>
                </a:solidFill>
                <a:latin typeface="Candara" panose="020E0502030303020204" pitchFamily="34" charset="0"/>
                <a:ea typeface="Fira Sans Medium" panose="020B0603050000020004" pitchFamily="34" charset="0"/>
              </a:rPr>
              <a:t>Zoning Text Amendment Cont.</a:t>
            </a:r>
          </a:p>
        </p:txBody>
      </p:sp>
      <p:sp>
        <p:nvSpPr>
          <p:cNvPr id="3" name="Content Placeholder 2">
            <a:extLst>
              <a:ext uri="{FF2B5EF4-FFF2-40B4-BE49-F238E27FC236}">
                <a16:creationId xmlns:a16="http://schemas.microsoft.com/office/drawing/2014/main" id="{101E1C42-3401-0AE0-153A-3679AA141CFD}"/>
              </a:ext>
            </a:extLst>
          </p:cNvPr>
          <p:cNvSpPr>
            <a:spLocks noGrp="1"/>
          </p:cNvSpPr>
          <p:nvPr>
            <p:ph idx="1"/>
          </p:nvPr>
        </p:nvSpPr>
        <p:spPr>
          <a:xfrm>
            <a:off x="580103" y="1776462"/>
            <a:ext cx="11021962" cy="4054067"/>
          </a:xfrm>
          <a:noFill/>
        </p:spPr>
        <p:txBody>
          <a:bodyPr>
            <a:normAutofit/>
          </a:bodyPr>
          <a:lstStyle/>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Town Council shall vote within 90 days of PC certification</a:t>
            </a:r>
            <a:endParaRPr lang="en-US" sz="2600" b="1" i="1" dirty="0">
              <a:latin typeface="Avenir Next LT Pro" panose="020B0504020202020204" pitchFamily="34" charset="0"/>
              <a:ea typeface="Fira Sans Book" panose="020B0503050000020004" pitchFamily="34" charset="0"/>
            </a:endParaRP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Town Council may adopt, reject, or amend the proposal</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the Council fails to act on the PC’s favorable recommendation within 90 days, the proposal passes</a:t>
            </a:r>
          </a:p>
          <a:p>
            <a:pPr lvl="2">
              <a:lnSpc>
                <a:spcPct val="130000"/>
              </a:lnSpc>
              <a:spcAft>
                <a:spcPts val="600"/>
              </a:spcAft>
            </a:pPr>
            <a:r>
              <a:rPr lang="en-US" sz="2600" i="1" dirty="0">
                <a:latin typeface="Avenir Next LT Pro" panose="020B0504020202020204" pitchFamily="34" charset="0"/>
                <a:ea typeface="Fira Sans Book" panose="020B0503050000020004" pitchFamily="34" charset="0"/>
              </a:rPr>
              <a:t>If the Council rejects or amends the proposal the decision is referred back to PC with written statement of reasons</a:t>
            </a:r>
          </a:p>
        </p:txBody>
      </p:sp>
    </p:spTree>
    <p:extLst>
      <p:ext uri="{BB962C8B-B14F-4D97-AF65-F5344CB8AC3E}">
        <p14:creationId xmlns:p14="http://schemas.microsoft.com/office/powerpoint/2010/main" val="1659518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4364</TotalTime>
  <Words>750</Words>
  <Application>Microsoft Office PowerPoint</Application>
  <PresentationFormat>Widescreen</PresentationFormat>
  <Paragraphs>72</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Avenir Next LT Pro</vt:lpstr>
      <vt:lpstr>Calibri</vt:lpstr>
      <vt:lpstr>Calibri Light</vt:lpstr>
      <vt:lpstr>Candara</vt:lpstr>
      <vt:lpstr>Fira Sans Book</vt:lpstr>
      <vt:lpstr>Office Theme</vt:lpstr>
      <vt:lpstr>PLANNING IN LAPEL Processes for Updating the UDO</vt:lpstr>
      <vt:lpstr>Contents</vt:lpstr>
      <vt:lpstr>PowerPoint Presentation</vt:lpstr>
      <vt:lpstr>PowerPoint Presentation</vt:lpstr>
      <vt:lpstr>Zoning Map Amendments (Rezoning)</vt:lpstr>
      <vt:lpstr>Zoning Map Amendments (Rezoning) Cont.</vt:lpstr>
      <vt:lpstr>Zoning Map Amendments (Rezoning) Flowchart</vt:lpstr>
      <vt:lpstr>Zoning Text Amendment</vt:lpstr>
      <vt:lpstr>Zoning Text Amendment Cont.</vt:lpstr>
      <vt:lpstr>Zoning Text Amendment Cont.</vt:lpstr>
      <vt:lpstr>Zoning Text Amendment Flowchart</vt:lpstr>
      <vt:lpstr>Zoning Ordinance Replacement</vt:lpstr>
      <vt:lpstr>Zoning Ordinance Replacement Cont.</vt:lpstr>
      <vt:lpstr>Zoning Ordinance Replacement Cont.</vt:lpstr>
      <vt:lpstr>Zoning Ordinance Replacement Flowchart</vt:lpstr>
      <vt:lpstr>References</vt:lpstr>
    </vt:vector>
  </TitlesOfParts>
  <Company>ms consultants,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Polhuy, Oksana</dc:creator>
  <cp:lastModifiedBy>Johnson, Marcellus</cp:lastModifiedBy>
  <cp:revision>96</cp:revision>
  <dcterms:created xsi:type="dcterms:W3CDTF">2022-08-18T14:33:27Z</dcterms:created>
  <dcterms:modified xsi:type="dcterms:W3CDTF">2025-12-03T17:45:22Z</dcterms:modified>
</cp:coreProperties>
</file>